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5" r:id="rId22"/>
    <p:sldId id="281" r:id="rId23"/>
    <p:sldId id="279" r:id="rId24"/>
    <p:sldId id="266" r:id="rId25"/>
    <p:sldId id="264" r:id="rId26"/>
    <p:sldId id="265" r:id="rId27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100" d="100"/>
          <a:sy n="100" d="100"/>
        </p:scale>
        <p:origin x="7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10DAD-D01F-4386-AA17-15C0BFFD412E}" type="datetimeFigureOut">
              <a:rPr lang="ru-RU" smtClean="0"/>
              <a:t>24.06.2023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E25A6-3132-4297-8379-CACE24FA5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392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08E76-AF4F-4737-BCFE-4A57B60C5615}" type="datetimeFigureOut">
              <a:rPr lang="ru-RU" smtClean="0"/>
              <a:t>24.06.2023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78A73-2F5F-41E4-B49C-CB5758195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648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DFB60-5F61-ABEA-8AFB-D3FBCB874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CAD71-9A0A-9D10-6AF9-5E393DE07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rgbClr val="53334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9F14808-F260-59E7-CCFD-B735BEF12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3F587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286B23-B9C9-F12F-D6EE-4EA487CB0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7F96-F6DB-42AE-B871-3068AA5E45F2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AAB207-35B9-0525-EC30-38AE54351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36CE3A-E28F-A395-AAF4-55AC6A5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0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8D8EB-BDF6-C6C6-F7ED-D4BE5C62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98C41F-F7FE-A277-4781-E804576BF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367072-0B35-09BC-4C6A-E18F56A3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6C924-36EE-428F-8F22-52E841CA0B27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CCF250-DD0B-E4EB-BE7C-0C7C402A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AEB394-E0C7-7024-9D61-CADF1C0B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1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3DE0B0-5B0C-2371-5B3E-B11A18471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66EC76-B1CD-AD23-29D4-5669FF827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85B3CF-5E36-CC7D-9535-6E4A9DA4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6A1D8-F5E5-4859-A815-A1D44EFC7528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C18915-3361-FCC2-9DE3-93F8A911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9F60F3-7A4F-78A6-D307-C8B662E0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1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19D405-41F8-A522-2671-1DF43D6C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C7254F-3F2B-D499-BD77-DC8621BAC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813BF5-A80C-8440-2C50-D6364EE0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5E9D-D5F3-40D8-8996-9F305BD6168B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57A006-713A-02D7-D8D2-1FEDCB41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7892A7-B905-B831-B546-267240AF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B3C75-59B4-45A4-8852-7DAE6001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09D9F6-4F65-162C-2B8C-CCF764408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FA40A8-8873-F77A-1B4D-062732FD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556B-147E-47D5-A2A5-0944DC05EC9C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74C2F8-9A66-0614-7950-4845AA53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8DE6B9-EE31-DBD1-1CF3-00F29EE2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6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9908DB-0DE4-C986-3D26-1D06A08F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B59F74-5889-5855-D709-760DD8195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FC7D28-8445-7BDE-6BDE-2520BC6B6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C0BAD7-8E5A-83D9-EFCD-C3E5FCE0B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9CA3-E33E-4625-B61A-E987FFABADD1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6C58FE-EC16-21CF-E43A-D1D5A2EF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276F1D-7A97-365E-F15C-C913ECA1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0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F0C82-EB4A-9D09-BEB6-CFCF9717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36DA8C-5651-826C-E020-776B67290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2904A4-ED9A-B227-F826-0FF23B30A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B3EC1F-630A-DB8A-3DFF-CC12631D4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E5C6AA-B91B-5D28-E69F-E95896B34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5FFFF8E-DC62-3DBC-B741-C1279D7F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D16B-F826-44AE-8920-5118F9FFC73F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1B1566-B9D5-CC3E-5246-E7304042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232A9B-3287-D612-39EE-76F100D4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77C20-9A31-4A52-80CC-706A89D1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A46854-889B-AD85-D2A8-1A9F7763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53E1-6474-42FA-B01A-7FD5A47694DE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4F5146-1CB5-8F3D-0BC3-8797C6DD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4B18E3-B723-DC39-A85F-2367FA4A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6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25AA852-8EB0-3DF3-2385-BB35A980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6D685-E112-4B74-A494-5B91153FE009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73BF3F7-0FB9-14BC-0C8C-93A9C9E5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46171B-5DBB-6A84-11E2-34602DB8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8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F2BCA-CF20-CC38-FEC3-F7D30E64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202BD5-579D-7CBE-7E58-5E5E464C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8B6A8-303F-CF0E-0D77-7FA4D9ECA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B9D470-ED57-7174-58CF-87305EBF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13D-BAF2-4261-82E2-0DB53790A397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E3D96E-07C4-5785-9542-8FBD4030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FCD2C0-240F-80BB-A53A-60B5A213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A36AE-3BD9-4B95-A468-C56D5BB0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583F6B-2891-8049-1BAE-A7F531623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88888B-40AF-FA6C-F715-0EC3CCEE2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96B2A9-6E61-8DFC-14C5-DBD58BC3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9DD5-7950-4C14-9EA4-E1C2CF892E82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E0C3DA-6B73-D244-DF6B-02316320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5BD708-3D59-CEC3-E303-B80B3174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9B0CED-A3BD-C960-73B0-A120D68BBC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15477-CD3A-F530-34D6-24819BFE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CBC49E-37B1-B1C5-E03D-04A72DEF0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2FE455-76DC-E405-A28E-620A06D5B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50CE6-6015-4004-8122-247D9D7153FF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33FE3-B0C2-8936-63E9-623B359C2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CC3936-3C2D-666B-1BB7-65CAAF617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3334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A8B96-421E-4E83-B4D0-5ABB30DB6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381" y="550899"/>
            <a:ext cx="10668000" cy="3342016"/>
          </a:xfrm>
        </p:spPr>
        <p:txBody>
          <a:bodyPr/>
          <a:lstStyle/>
          <a:p>
            <a:r>
              <a:rPr lang="ru-RU" sz="3200" dirty="0"/>
              <a:t>Разработка </a:t>
            </a:r>
            <a:r>
              <a:rPr lang="ru-RU" sz="3200" dirty="0" smtClean="0"/>
              <a:t>НАСТОЛЬНОГО ПРИЛОЖЕНИЯ ДЛЯ АВТОМАТИЗАЦИИ ВВЕДЕНИЯ АНАЛИЗА КЕРНА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D6E9F3-0FFC-4FE9-BCE9-03B786ECC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5228" y="4858059"/>
            <a:ext cx="8144134" cy="1576731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Студент:</a:t>
            </a:r>
          </a:p>
          <a:p>
            <a:r>
              <a:rPr lang="ru-RU" dirty="0" smtClean="0"/>
              <a:t>Сафин Ильшат Маратович</a:t>
            </a:r>
            <a:endParaRPr lang="ru-RU" dirty="0"/>
          </a:p>
          <a:p>
            <a:r>
              <a:rPr lang="ru-RU" dirty="0"/>
              <a:t>Группы: 19П-3</a:t>
            </a:r>
          </a:p>
          <a:p>
            <a:r>
              <a:rPr lang="ru-RU" dirty="0"/>
              <a:t>Р</a:t>
            </a:r>
            <a:r>
              <a:rPr lang="ru-RU" dirty="0" smtClean="0"/>
              <a:t>уководитель</a:t>
            </a:r>
            <a:r>
              <a:rPr lang="ru-RU" dirty="0"/>
              <a:t>:</a:t>
            </a:r>
          </a:p>
          <a:p>
            <a:r>
              <a:rPr lang="ru-RU" dirty="0" err="1" smtClean="0"/>
              <a:t>Каюмов</a:t>
            </a:r>
            <a:r>
              <a:rPr lang="ru-RU" dirty="0" smtClean="0"/>
              <a:t> </a:t>
            </a:r>
            <a:r>
              <a:rPr lang="en-US" smtClean="0"/>
              <a:t>C</a:t>
            </a:r>
            <a:r>
              <a:rPr lang="ru-RU" smtClean="0"/>
              <a:t>ажод Акрамчонович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869B9-6D1B-4AF6-8BF7-99F743377EF8}"/>
              </a:ext>
            </a:extLst>
          </p:cNvPr>
          <p:cNvSpPr txBox="1"/>
          <p:nvPr/>
        </p:nvSpPr>
        <p:spPr>
          <a:xfrm>
            <a:off x="176170" y="89234"/>
            <a:ext cx="1187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образования Республики Башкортостан</a:t>
            </a:r>
            <a:b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Государственное автономное профессиональное образовательное учреждение</a:t>
            </a:r>
            <a:b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Уфимский колледж статистики, информатики и вычислительной техники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EB15D-DCF2-4609-9B45-8D71F38344F0}"/>
              </a:ext>
            </a:extLst>
          </p:cNvPr>
          <p:cNvSpPr txBox="1"/>
          <p:nvPr/>
        </p:nvSpPr>
        <p:spPr>
          <a:xfrm>
            <a:off x="-290970" y="6349293"/>
            <a:ext cx="11870422" cy="42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altLang="en-US" sz="1800" dirty="0"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2023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800" smtClean="0">
                <a:solidFill>
                  <a:schemeClr val="tx1"/>
                </a:solidFill>
              </a:rPr>
              <a:t>1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6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89A7-8AD8-4D59-A769-A243C1C0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Авторизация</a:t>
            </a:r>
            <a:r>
              <a:rPr lang="en-US" dirty="0" smtClean="0"/>
              <a:t> </a:t>
            </a:r>
            <a:r>
              <a:rPr lang="ru-RU" dirty="0" smtClean="0"/>
              <a:t>и меню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2030" y="2297339"/>
            <a:ext cx="5211861" cy="236271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2799108"/>
            <a:ext cx="5738495" cy="2571750"/>
          </a:xfrm>
          <a:prstGeom prst="rect">
            <a:avLst/>
          </a:prstGeom>
        </p:spPr>
      </p:pic>
      <p:cxnSp>
        <p:nvCxnSpPr>
          <p:cNvPr id="9" name="Прямая со стрелкой 8"/>
          <p:cNvCxnSpPr>
            <a:endCxn id="7" idx="1"/>
          </p:cNvCxnSpPr>
          <p:nvPr/>
        </p:nvCxnSpPr>
        <p:spPr>
          <a:xfrm>
            <a:off x="5320876" y="4084983"/>
            <a:ext cx="775123" cy="0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091294" y="628967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0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25D75D4-30A4-4E3F-971C-0C79B55F4F2B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48AF957-A835-4618-B0A1-267B169315FF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Окно</a:t>
            </a:r>
            <a:r>
              <a:rPr lang="en-US" dirty="0" smtClean="0"/>
              <a:t> </a:t>
            </a:r>
            <a:r>
              <a:rPr lang="ru-RU" dirty="0" smtClean="0"/>
              <a:t>«Добавление образца»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570383" y="934277"/>
            <a:ext cx="9118028" cy="565536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182100" y="6224517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11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3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C89B5-DB26-414B-92DF-ECC2961CCFFB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Окна «Добавление характеристик»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7350" y="781969"/>
            <a:ext cx="4123615" cy="2786179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060006" y="808428"/>
            <a:ext cx="5863098" cy="2733259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617350" y="3697357"/>
            <a:ext cx="4004751" cy="2941982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5131210" y="3697357"/>
            <a:ext cx="5791894" cy="294198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72575" y="627421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12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717536" y="1037190"/>
            <a:ext cx="4269403" cy="2769498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947446" y="1037190"/>
            <a:ext cx="4627790" cy="2769498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717536" y="3985591"/>
            <a:ext cx="4490568" cy="2685223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5857992" y="4144617"/>
            <a:ext cx="5015416" cy="242514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91C89B5-DB26-414B-92DF-ECC2961CCFFB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Окна «Добавление характеристик»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203636" y="6305689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13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26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91C89B5-DB26-414B-92DF-ECC2961CCFFB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Окна «Добавление характеристик»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513061" y="890960"/>
            <a:ext cx="4469464" cy="3051511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05593" y="890959"/>
            <a:ext cx="5105746" cy="3051512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l="343" t="470" b="16580"/>
          <a:stretch/>
        </p:blipFill>
        <p:spPr>
          <a:xfrm>
            <a:off x="332715" y="4067509"/>
            <a:ext cx="4830155" cy="2675845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 rotWithShape="1">
          <a:blip r:embed="rId5"/>
          <a:srcRect b="17201"/>
          <a:stretch/>
        </p:blipFill>
        <p:spPr>
          <a:xfrm>
            <a:off x="6105593" y="4174435"/>
            <a:ext cx="5036172" cy="256891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229725" y="626110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14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0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91C89B5-DB26-414B-92DF-ECC2961CCFFB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Окна «Добавление характеристик»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746558" y="1136791"/>
            <a:ext cx="5077772" cy="4617966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43570" y="1136791"/>
            <a:ext cx="5773447" cy="461083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173817" y="627779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3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91C89B5-DB26-414B-92DF-ECC2961CCFFB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Окна «Добавление характеристик» и</a:t>
            </a:r>
            <a:r>
              <a:rPr lang="en-US" sz="2800" smtClean="0"/>
              <a:t> </a:t>
            </a:r>
            <a:r>
              <a:rPr lang="ru-RU" sz="2800" smtClean="0"/>
              <a:t>окно определения размера пор с помощью машинного обучения</a:t>
            </a:r>
            <a:endParaRPr lang="ru-RU" sz="2800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98443" y="1420423"/>
            <a:ext cx="6021989" cy="4033839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l="883" t="43313" r="26192" b="41986"/>
          <a:stretch/>
        </p:blipFill>
        <p:spPr bwMode="auto">
          <a:xfrm>
            <a:off x="6685666" y="5587034"/>
            <a:ext cx="5396230" cy="8572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>
            <a:off x="2686050" y="5229225"/>
            <a:ext cx="3999616" cy="786434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8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643465B-F041-42B6-B2A0-74005C0D5215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Обучение модели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33" y="1123123"/>
            <a:ext cx="9163878" cy="5154681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172575" y="627780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6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4E587BE-3D3D-4EFC-80EE-02EC9305C499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Окно «Список образцов»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978535" y="1451114"/>
            <a:ext cx="9576822" cy="464157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183757" y="630872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18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6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C571052-2760-44F5-9D0B-B6A77E7802AF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Диалоговое </a:t>
            </a:r>
            <a:r>
              <a:rPr lang="ru-RU" dirty="0"/>
              <a:t>окно «Выбор файла»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34626" y="1107827"/>
            <a:ext cx="8780974" cy="464692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144000" y="6255958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19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FCA52-D41D-4F91-8C50-FBB4D095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Цели и задачи дипломного проект: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B992B-4C48-4CE3-8655-64025C4E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Целью </a:t>
            </a:r>
            <a:r>
              <a:rPr lang="ru-RU" dirty="0"/>
              <a:t>проекта является </a:t>
            </a:r>
            <a:r>
              <a:rPr lang="ru-RU" dirty="0" smtClean="0"/>
              <a:t>создание настольного </a:t>
            </a:r>
            <a:r>
              <a:rPr lang="ru-RU" dirty="0" smtClean="0">
                <a:effectLst/>
              </a:rPr>
              <a:t>приложения</a:t>
            </a:r>
            <a:r>
              <a:rPr lang="ru-RU" dirty="0">
                <a:effectLst/>
              </a:rPr>
              <a:t>, которое позволит создавать и хранить характеристики керна, используемые в процессе анализа.</a:t>
            </a:r>
            <a:endParaRPr lang="ru-RU" sz="2800" b="1" dirty="0" smtClean="0"/>
          </a:p>
          <a:p>
            <a:pPr marL="0" indent="0">
              <a:buNone/>
            </a:pPr>
            <a:r>
              <a:rPr lang="ru-RU" sz="2800" b="1" dirty="0" smtClean="0"/>
              <a:t>Задачи:</a:t>
            </a:r>
          </a:p>
          <a:p>
            <a:r>
              <a:rPr lang="ru-RU" sz="2000" dirty="0" smtClean="0"/>
              <a:t>исследовать </a:t>
            </a:r>
            <a:r>
              <a:rPr lang="ru-RU" sz="2000" dirty="0"/>
              <a:t>базу данных, связанную с процессом </a:t>
            </a:r>
            <a:r>
              <a:rPr lang="ru-RU" sz="2000" dirty="0" smtClean="0"/>
              <a:t>анализа керна; </a:t>
            </a:r>
            <a:endParaRPr lang="ru-RU" sz="2000" dirty="0"/>
          </a:p>
          <a:p>
            <a:r>
              <a:rPr lang="ru-RU" sz="2000" dirty="0"/>
              <a:t>разработать и </a:t>
            </a:r>
            <a:r>
              <a:rPr lang="ru-RU" sz="2000" dirty="0" smtClean="0">
                <a:effectLst/>
              </a:rPr>
              <a:t>протестировать </a:t>
            </a:r>
            <a:r>
              <a:rPr lang="ru-RU" sz="2000" dirty="0">
                <a:effectLst/>
              </a:rPr>
              <a:t>приложение, которое позволит работать с образцами </a:t>
            </a:r>
            <a:r>
              <a:rPr lang="ru-RU" sz="2000" dirty="0" smtClean="0">
                <a:effectLst/>
              </a:rPr>
              <a:t>керна</a:t>
            </a:r>
            <a:r>
              <a:rPr lang="ru-RU" sz="2000" dirty="0" smtClean="0"/>
              <a:t>; </a:t>
            </a:r>
            <a:endParaRPr lang="ru-RU" sz="2000" dirty="0"/>
          </a:p>
          <a:p>
            <a:r>
              <a:rPr lang="ru-RU" sz="2000" dirty="0"/>
              <a:t>написать документацию, описывающую функциональность и использование разработанного приложения. </a:t>
            </a:r>
            <a:endParaRPr lang="ru-RU" sz="28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201150" y="627062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CF4BCE6-C212-48C0-A898-805C54B9079A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Диалоговое окно «Выбор данных» и окно Гистограммы 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943" y="1828178"/>
            <a:ext cx="3607325" cy="2833274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8179" t="2388" r="9076" b="4503"/>
          <a:stretch/>
        </p:blipFill>
        <p:spPr bwMode="auto">
          <a:xfrm>
            <a:off x="5424280" y="1202635"/>
            <a:ext cx="6359705" cy="509877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lc="http://schemas.openxmlformats.org/drawingml/2006/lockedCanvas" xmlns:ask="http://schemas.microsoft.com/office/drawing/2018/sketchyshapes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el="http://schemas.microsoft.com/office/2019/extlst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Прямая со стрелкой 7"/>
          <p:cNvCxnSpPr/>
          <p:nvPr/>
        </p:nvCxnSpPr>
        <p:spPr>
          <a:xfrm>
            <a:off x="4502426" y="4273826"/>
            <a:ext cx="921854" cy="7951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191625" y="6301409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15B6-7FCB-4FB9-AF13-932F4255EF47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Диалоговое окно «Выбор данных» и окно Гистограммы 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7350" y="1864097"/>
            <a:ext cx="3085271" cy="3642181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626072" y="1103244"/>
            <a:ext cx="5456058" cy="5386387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3540963" y="4094923"/>
            <a:ext cx="2085109" cy="1182755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44000" y="6307068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21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215B6-7FCB-4FB9-AF13-932F4255EF47}"/>
              </a:ext>
            </a:extLst>
          </p:cNvPr>
          <p:cNvSpPr txBox="1">
            <a:spLocks/>
          </p:cNvSpPr>
          <p:nvPr/>
        </p:nvSpPr>
        <p:spPr>
          <a:xfrm>
            <a:off x="617350" y="241500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Выгрузка </a:t>
            </a:r>
            <a:r>
              <a:rPr lang="ru-RU" smtClean="0"/>
              <a:t>в </a:t>
            </a:r>
            <a:r>
              <a:rPr lang="en-US" smtClean="0"/>
              <a:t>Miscrosoft Excel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3" t="3811" b="2769"/>
          <a:stretch/>
        </p:blipFill>
        <p:spPr>
          <a:xfrm>
            <a:off x="504826" y="990599"/>
            <a:ext cx="9467642" cy="24384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453" t="5348" r="2207" b="2572"/>
          <a:stretch/>
        </p:blipFill>
        <p:spPr>
          <a:xfrm>
            <a:off x="4143375" y="3664540"/>
            <a:ext cx="7230836" cy="298272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210675" y="628213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0EDCC-98F0-481F-BB14-EC571659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Тестирование </a:t>
            </a:r>
            <a:r>
              <a:rPr lang="ru-RU" dirty="0" smtClean="0"/>
              <a:t>приложения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2921" y="2234172"/>
            <a:ext cx="3791817" cy="1791175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7532617" y="1983684"/>
            <a:ext cx="3937139" cy="1793185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t="6451" b="8065"/>
          <a:stretch/>
        </p:blipFill>
        <p:spPr bwMode="auto">
          <a:xfrm>
            <a:off x="4733924" y="4295775"/>
            <a:ext cx="4837457" cy="2333625"/>
          </a:xfrm>
          <a:prstGeom prst="rect">
            <a:avLst/>
          </a:prstGeom>
          <a:ln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91BAC-7E11-BCAA-7DAE-993846CC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Полные затраты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5F361F-9239-74F2-C03D-55FFB042D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7946094" cy="2433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Затраты на создание подмодуля (138312,77  руб.):</a:t>
            </a:r>
          </a:p>
          <a:p>
            <a:r>
              <a:rPr lang="ru-RU" sz="2400" dirty="0">
                <a:ea typeface="Calibri" panose="020F0502020204030204" pitchFamily="34" charset="0"/>
              </a:rPr>
              <a:t>З</a:t>
            </a:r>
            <a:r>
              <a:rPr lang="ru-RU" sz="2400" baseline="-25000" dirty="0">
                <a:ea typeface="Calibri" panose="020F0502020204030204" pitchFamily="34" charset="0"/>
              </a:rPr>
              <a:t>ПОЛ </a:t>
            </a:r>
            <a:r>
              <a:rPr lang="ru-RU" sz="2400" dirty="0">
                <a:ea typeface="Calibri" panose="020F0502020204030204" pitchFamily="34" charset="0"/>
              </a:rPr>
              <a:t>= ФОТ+Н</a:t>
            </a:r>
            <a:r>
              <a:rPr lang="ru-RU" sz="2400" baseline="-25000" dirty="0">
                <a:ea typeface="Calibri" panose="020F0502020204030204" pitchFamily="34" charset="0"/>
              </a:rPr>
              <a:t>З/П</a:t>
            </a:r>
            <a:r>
              <a:rPr lang="ru-RU" sz="2400" dirty="0">
                <a:ea typeface="Calibri" panose="020F0502020204030204" pitchFamily="34" charset="0"/>
              </a:rPr>
              <a:t>+З</a:t>
            </a:r>
            <a:r>
              <a:rPr lang="ru-RU" sz="2400" baseline="-25000" dirty="0">
                <a:ea typeface="Calibri" panose="020F0502020204030204" pitchFamily="34" charset="0"/>
              </a:rPr>
              <a:t>ОВТ</a:t>
            </a:r>
            <a:r>
              <a:rPr lang="ru-RU" sz="2400" dirty="0">
                <a:ea typeface="Calibri" panose="020F0502020204030204" pitchFamily="34" charset="0"/>
              </a:rPr>
              <a:t>+З</a:t>
            </a:r>
            <a:r>
              <a:rPr lang="ru-RU" sz="2400" baseline="-25000" dirty="0">
                <a:ea typeface="Calibri" panose="020F0502020204030204" pitchFamily="34" charset="0"/>
              </a:rPr>
              <a:t>СПП</a:t>
            </a:r>
            <a:r>
              <a:rPr lang="ru-RU" sz="2400" dirty="0">
                <a:ea typeface="Calibri" panose="020F0502020204030204" pitchFamily="34" charset="0"/>
              </a:rPr>
              <a:t>+З</a:t>
            </a:r>
            <a:r>
              <a:rPr lang="ru-RU" sz="2400" baseline="-25000" dirty="0">
                <a:ea typeface="Calibri" panose="020F0502020204030204" pitchFamily="34" charset="0"/>
              </a:rPr>
              <a:t>ХН</a:t>
            </a:r>
            <a:r>
              <a:rPr lang="ru-RU" sz="2400" dirty="0">
                <a:ea typeface="Calibri" panose="020F0502020204030204" pitchFamily="34" charset="0"/>
              </a:rPr>
              <a:t>+Р</a:t>
            </a:r>
            <a:r>
              <a:rPr lang="ru-RU" sz="2400" baseline="-25000" dirty="0">
                <a:ea typeface="Calibri" panose="020F0502020204030204" pitchFamily="34" charset="0"/>
              </a:rPr>
              <a:t>Н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Расчет цены подмодуля (166307,26  руб.):</a:t>
            </a:r>
          </a:p>
          <a:p>
            <a:r>
              <a:rPr lang="ru-RU" sz="2400" dirty="0">
                <a:ea typeface="Calibri" panose="020F0502020204030204" pitchFamily="34" charset="0"/>
              </a:rPr>
              <a:t>Ц</a:t>
            </a:r>
            <a:r>
              <a:rPr lang="ru-RU" sz="2400" baseline="-25000" dirty="0">
                <a:ea typeface="Calibri" panose="020F0502020204030204" pitchFamily="34" charset="0"/>
              </a:rPr>
              <a:t>ПР</a:t>
            </a:r>
            <a:r>
              <a:rPr lang="ru-RU" sz="2400" dirty="0">
                <a:ea typeface="Calibri" panose="020F0502020204030204" pitchFamily="34" charset="0"/>
              </a:rPr>
              <a:t>=З</a:t>
            </a:r>
            <a:r>
              <a:rPr lang="ru-RU" sz="2400" baseline="-25000" dirty="0">
                <a:ea typeface="Calibri" panose="020F0502020204030204" pitchFamily="34" charset="0"/>
              </a:rPr>
              <a:t>ПОЛ</a:t>
            </a:r>
            <a:r>
              <a:rPr lang="ru-RU" sz="2400" dirty="0">
                <a:ea typeface="Calibri" panose="020F0502020204030204" pitchFamily="34" charset="0"/>
              </a:rPr>
              <a:t>+ПР</a:t>
            </a:r>
            <a:r>
              <a:rPr lang="ru-RU" sz="2400" baseline="-25000" dirty="0">
                <a:ea typeface="Calibri" panose="020F0502020204030204" pitchFamily="34" charset="0"/>
              </a:rPr>
              <a:t>У</a:t>
            </a:r>
            <a:r>
              <a:rPr lang="ru-RU" sz="2400" dirty="0">
                <a:ea typeface="Calibri" panose="020F0502020204030204" pitchFamily="34" charset="0"/>
              </a:rPr>
              <a:t>+НДС</a:t>
            </a:r>
            <a:endParaRPr lang="en-US" sz="24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44000" y="627062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24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28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AB3D1-99BF-65CD-8A97-C31D1418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FCBEA-AA2D-8D7B-591A-96207E6D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5" y="1745209"/>
            <a:ext cx="10554574" cy="3636511"/>
          </a:xfrm>
        </p:spPr>
        <p:txBody>
          <a:bodyPr/>
          <a:lstStyle/>
          <a:p>
            <a:r>
              <a:rPr lang="ru-RU" dirty="0" smtClean="0"/>
              <a:t>Изучена предметная область;</a:t>
            </a:r>
          </a:p>
          <a:p>
            <a:r>
              <a:rPr lang="ru-RU" dirty="0" smtClean="0"/>
              <a:t>Спроектирована база данных;</a:t>
            </a:r>
          </a:p>
          <a:p>
            <a:r>
              <a:rPr lang="ru-RU" dirty="0" smtClean="0"/>
              <a:t>Разработана структура и дизайн настольного приложения;</a:t>
            </a:r>
          </a:p>
          <a:p>
            <a:r>
              <a:rPr lang="ru-RU" dirty="0" smtClean="0"/>
              <a:t>Реализованы функции для работы пользователей;</a:t>
            </a:r>
          </a:p>
          <a:p>
            <a:r>
              <a:rPr lang="ru-RU" dirty="0" smtClean="0"/>
              <a:t>Реализованы функции для формирования выходной информации.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086850" y="629920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25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654F56F-17A3-94C6-E496-9EC09CAD8DFC}"/>
              </a:ext>
            </a:extLst>
          </p:cNvPr>
          <p:cNvSpPr txBox="1">
            <a:spLocks/>
          </p:cNvSpPr>
          <p:nvPr/>
        </p:nvSpPr>
        <p:spPr>
          <a:xfrm>
            <a:off x="228600" y="2838836"/>
            <a:ext cx="12542887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dirty="0" smtClean="0"/>
              <a:t>Благодарю за </a:t>
            </a:r>
            <a:r>
              <a:rPr lang="ru-RU" sz="7200" dirty="0"/>
              <a:t>внимание!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163050" y="618490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t>26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Что такое Анализ Керна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4441" y="1744492"/>
            <a:ext cx="10554574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/>
              <a:t>Исследования керна</a:t>
            </a:r>
            <a:r>
              <a:rPr lang="ru-RU" sz="3200" dirty="0"/>
              <a:t> — комплекс мероприятий по изучению состава, строения, физико-химических свойств, насыщающих флюидов, внутренних физико-химических процессов и сохранности горных пород, отобранных методом колонкового бурения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4475" y="628967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3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B0E83-03FA-D13D-639A-ED7BBB71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35" y="238897"/>
            <a:ext cx="9905998" cy="688889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прецендентов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97" y="1242390"/>
            <a:ext cx="11125200" cy="454305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04197" y="62801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4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3D8F2-1C43-1688-51B1-DE2BB578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Входная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E65901-4257-A105-2DB4-78F7B54BD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306778"/>
            <a:ext cx="7111957" cy="2523361"/>
          </a:xfrm>
        </p:spPr>
        <p:txBody>
          <a:bodyPr>
            <a:normAutofit/>
          </a:bodyPr>
          <a:lstStyle/>
          <a:p>
            <a:pPr lvl="1"/>
            <a:r>
              <a:rPr lang="ru-RU" dirty="0" smtClean="0"/>
              <a:t>Список образцов керна</a:t>
            </a:r>
          </a:p>
          <a:p>
            <a:pPr lvl="1"/>
            <a:r>
              <a:rPr lang="ru-RU" dirty="0" smtClean="0"/>
              <a:t>Характеристики образцов керна</a:t>
            </a:r>
          </a:p>
        </p:txBody>
      </p:sp>
      <p:pic>
        <p:nvPicPr>
          <p:cNvPr id="6" name="Рисунок 5" descr="\\bn-isi-c3.rosneft.ru\bnipi_lab_petrfiz_isl\Лаборатория спец-ых методов исследования керна\обмен\РЭМ_2023\BuroVik\920\0\400_63.5_39.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305" y="2420475"/>
            <a:ext cx="5887720" cy="39335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40E65901-4257-A105-2DB4-78F7B54BD950}"/>
              </a:ext>
            </a:extLst>
          </p:cNvPr>
          <p:cNvSpPr txBox="1">
            <a:spLocks/>
          </p:cNvSpPr>
          <p:nvPr/>
        </p:nvSpPr>
        <p:spPr>
          <a:xfrm>
            <a:off x="4518068" y="1863868"/>
            <a:ext cx="7111957" cy="252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dirty="0" smtClean="0"/>
              <a:t>Пример образца керна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210675" y="633574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5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73D59-2CDA-E9AE-1AEC-8ECF88BC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Выходная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1D1E7-4A8F-2302-070C-EA6F50F5F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408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Выходные файлы: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D57AF481-06DF-4256-355B-4A6EA914D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639916"/>
              </p:ext>
            </p:extLst>
          </p:nvPr>
        </p:nvGraphicFramePr>
        <p:xfrm>
          <a:off x="680321" y="2872740"/>
          <a:ext cx="10863978" cy="237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1326">
                  <a:extLst>
                    <a:ext uri="{9D8B030D-6E8A-4147-A177-3AD203B41FA5}">
                      <a16:colId xmlns:a16="http://schemas.microsoft.com/office/drawing/2014/main" val="1325152455"/>
                    </a:ext>
                  </a:extLst>
                </a:gridCol>
                <a:gridCol w="3621326">
                  <a:extLst>
                    <a:ext uri="{9D8B030D-6E8A-4147-A177-3AD203B41FA5}">
                      <a16:colId xmlns:a16="http://schemas.microsoft.com/office/drawing/2014/main" val="1148118935"/>
                    </a:ext>
                  </a:extLst>
                </a:gridCol>
                <a:gridCol w="3621326">
                  <a:extLst>
                    <a:ext uri="{9D8B030D-6E8A-4147-A177-3AD203B41FA5}">
                      <a16:colId xmlns:a16="http://schemas.microsoft.com/office/drawing/2014/main" val="893476043"/>
                    </a:ext>
                  </a:extLst>
                </a:gridCol>
              </a:tblGrid>
              <a:tr h="738667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Наименование файла (шифр)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Периодичность выдачи файла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Кол-во экз.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339704"/>
                  </a:ext>
                </a:extLst>
              </a:tr>
              <a:tr h="81642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30000"/>
                        </a:lnSpc>
                        <a:tabLst>
                          <a:tab pos="3771900" algn="l"/>
                        </a:tabLst>
                      </a:pPr>
                      <a:r>
                        <a:rPr lang="ru-RU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Список образцов керна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 необходимости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949682"/>
                  </a:ext>
                </a:extLst>
              </a:tr>
              <a:tr h="81642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30000"/>
                        </a:lnSpc>
                        <a:tabLst>
                          <a:tab pos="3771900" algn="l"/>
                        </a:tabLs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Характеристики образцов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керна</a:t>
                      </a:r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 необходимости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</a:t>
                      </a:r>
                    </a:p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18729"/>
                  </a:ext>
                </a:extLst>
              </a:tr>
            </a:tbl>
          </a:graphicData>
        </a:graphic>
      </p:graphicFrame>
      <p:sp>
        <p:nvSpPr>
          <p:cNvPr id="5" name="Объект 2">
            <a:extLst>
              <a:ext uri="{FF2B5EF4-FFF2-40B4-BE49-F238E27FC236}">
                <a16:creationId xmlns:a16="http://schemas.microsoft.com/office/drawing/2014/main" id="{68283212-397A-01FD-A4FF-30D3F3422C87}"/>
              </a:ext>
            </a:extLst>
          </p:cNvPr>
          <p:cNvSpPr txBox="1">
            <a:spLocks/>
          </p:cNvSpPr>
          <p:nvPr/>
        </p:nvSpPr>
        <p:spPr>
          <a:xfrm>
            <a:off x="608434" y="4803418"/>
            <a:ext cx="9613861" cy="440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210675" y="632777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6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4E1B1-A3B6-4471-9721-4D19B6A2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Схема отношений</a:t>
            </a:r>
          </a:p>
        </p:txBody>
      </p:sp>
      <p:pic>
        <p:nvPicPr>
          <p:cNvPr id="4" name="Рисунок 3" descr="C:\Users\User\Desktop\KernAnalysis_database - publi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14" y="1417638"/>
            <a:ext cx="9132570" cy="515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3969" t="15478" r="14481" b="22609"/>
          <a:stretch/>
        </p:blipFill>
        <p:spPr>
          <a:xfrm>
            <a:off x="8775700" y="2089151"/>
            <a:ext cx="1098550" cy="11303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72575" y="629920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7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75C42-EB69-B6A1-3601-17E64015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Инструменты разработки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AECCE0-6E65-11EC-E14F-ADCE378D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859" y="2325407"/>
            <a:ext cx="1708962" cy="1708962"/>
          </a:xfrm>
          <a:prstGeom prst="rect">
            <a:avLst/>
          </a:prstGeom>
        </p:spPr>
      </p:pic>
      <p:pic>
        <p:nvPicPr>
          <p:cNvPr id="2056" name="Picture 8" descr="https://fuzeservers.ru/wp-content/uploads/c/c/4/cc4c5b59e2c7fd49716630c5323fce6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55" y="2218864"/>
            <a:ext cx="3844095" cy="181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file.removal.ai/preview/tmp-6495d720bbcb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2047644"/>
            <a:ext cx="4835727" cy="215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download.logo.wine/logo/PyQt/PyQt-Logo.win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3" t="14530" r="24954" b="14175"/>
          <a:stretch/>
        </p:blipFill>
        <p:spPr bwMode="auto">
          <a:xfrm>
            <a:off x="3076864" y="4205588"/>
            <a:ext cx="2017975" cy="17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6" descr="https://i.morioh.com/2021/09/24/4015944d.webp"/>
          <p:cNvSpPr>
            <a:spLocks noChangeAspect="1" noChangeArrowheads="1"/>
          </p:cNvSpPr>
          <p:nvPr/>
        </p:nvSpPr>
        <p:spPr bwMode="auto">
          <a:xfrm>
            <a:off x="1803851" y="1084646"/>
            <a:ext cx="114218" cy="1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76" name="Picture 28" descr="https://camo.githubusercontent.com/05039f123b0cbfaad2208af138347fc6fd7d062cf09f56d46aa32adb36c1e86c/68747470733a2f2f74756174696e692e6d652f636f6e74656e742f696d616765732f323031372f30392f54465f6c6f676f5f6e6f5f736861646f775f312e706e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205588"/>
            <a:ext cx="2622003" cy="16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53525" y="630872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8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AB26-CA0F-423C-A32C-BD56B51E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24" y="414237"/>
            <a:ext cx="10571998" cy="970450"/>
          </a:xfrm>
        </p:spPr>
        <p:txBody>
          <a:bodyPr/>
          <a:lstStyle/>
          <a:p>
            <a:r>
              <a:rPr lang="ru-RU" dirty="0"/>
              <a:t>Модульная схема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90" y="1977887"/>
            <a:ext cx="9610865" cy="442703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096375" y="628967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>
                <a:solidFill>
                  <a:schemeClr val="tx1"/>
                </a:solidFill>
              </a:rPr>
              <a:pPr/>
              <a:t>9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6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base.com-1089">
  <a:themeElements>
    <a:clrScheme name="Custom 5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6389"/>
      </a:accent1>
      <a:accent2>
        <a:srgbClr val="C29865"/>
      </a:accent2>
      <a:accent3>
        <a:srgbClr val="A5A5A5"/>
      </a:accent3>
      <a:accent4>
        <a:srgbClr val="65405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powerpointbase.com-1089</Template>
  <TotalTime>446</TotalTime>
  <Words>245</Words>
  <Application>Microsoft Office PowerPoint</Application>
  <PresentationFormat>Широкоэкранный</PresentationFormat>
  <Paragraphs>88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OPPOSans H</vt:lpstr>
      <vt:lpstr>OPPOSans M</vt:lpstr>
      <vt:lpstr>Times New Roman</vt:lpstr>
      <vt:lpstr>powerpointbase.com-1089</vt:lpstr>
      <vt:lpstr>Разработка НАСТОЛЬНОГО ПРИЛОЖЕНИЯ ДЛЯ АВТОМАТИЗАЦИИ ВВЕДЕНИЯ АНАЛИЗА КЕРНА</vt:lpstr>
      <vt:lpstr>Цели и задачи дипломного проект:</vt:lpstr>
      <vt:lpstr>Что такое Анализ Керна?</vt:lpstr>
      <vt:lpstr>Диаграмма прецендентов</vt:lpstr>
      <vt:lpstr>Входная информация</vt:lpstr>
      <vt:lpstr>Выходная информация</vt:lpstr>
      <vt:lpstr>Схема отношений</vt:lpstr>
      <vt:lpstr>Инструменты разработки</vt:lpstr>
      <vt:lpstr>Модульная схема</vt:lpstr>
      <vt:lpstr>Авторизация и меню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Тестирование приложения</vt:lpstr>
      <vt:lpstr>Полные затраты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веб-приложения для формирования полевого акта по проведенному гидроразрыву пласта</dc:title>
  <dc:creator>Amina Malieva</dc:creator>
  <cp:lastModifiedBy>Ильгиз Сафин</cp:lastModifiedBy>
  <cp:revision>40</cp:revision>
  <dcterms:created xsi:type="dcterms:W3CDTF">2023-06-22T11:24:58Z</dcterms:created>
  <dcterms:modified xsi:type="dcterms:W3CDTF">2023-06-23T20:24:36Z</dcterms:modified>
</cp:coreProperties>
</file>